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0C78C9"/>
    <a:srgbClr val="7CB828"/>
    <a:srgbClr val="3A16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1" d="100"/>
          <a:sy n="11" d="100"/>
        </p:scale>
        <p:origin x="2358" y="120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7637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1807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5468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2405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207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033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4074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9295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747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8158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456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0E056-3F5A-4AC1-AA7D-C2DAF3222F6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40007-367E-4643-9C27-82C8B85B9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7181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7D2FF7DD-09A7-66EB-E518-92D5BF56A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525308" cy="4336282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283B1B0-11A2-15F5-D2D5-58A5FFD41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3305" y="6395929"/>
            <a:ext cx="26412677" cy="2281251"/>
          </a:xfrm>
        </p:spPr>
        <p:txBody>
          <a:bodyPr>
            <a:noAutofit/>
          </a:bodyPr>
          <a:lstStyle/>
          <a:p>
            <a:r>
              <a:rPr lang="pt-BR" sz="6000" b="1" dirty="0">
                <a:latin typeface="+mn-lt"/>
              </a:rPr>
              <a:t>TÍTULO DO TRABALHO</a:t>
            </a:r>
            <a:br>
              <a:rPr lang="pt-BR" sz="5000" dirty="0"/>
            </a:br>
            <a:r>
              <a:rPr lang="pt-BR" sz="5000" dirty="0"/>
              <a:t>Estudantes</a:t>
            </a:r>
            <a:r>
              <a:rPr lang="pt-BR" sz="4000" dirty="0"/>
              <a:t>: Nome Completo do Estudante 1; : Nome Completo do Estudante 2; : Nome Completo do Estudante 3</a:t>
            </a:r>
            <a:br>
              <a:rPr lang="pt-BR" sz="4000" dirty="0"/>
            </a:br>
            <a:r>
              <a:rPr lang="pt-BR" sz="4000" dirty="0"/>
              <a:t>Orientador: : Nome Completo do(a) Professor(a) Orientador(a) | Escola/ Instituição: Nome da Escola – Município/ UF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47ABA75A-0D96-4C02-B38F-8FBAF42DF7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71007" y="9284919"/>
            <a:ext cx="4583297" cy="1045029"/>
          </a:xfrm>
        </p:spPr>
        <p:txBody>
          <a:bodyPr>
            <a:normAutofit/>
          </a:bodyPr>
          <a:lstStyle/>
          <a:p>
            <a:pPr algn="l"/>
            <a:r>
              <a:rPr lang="pt-BR" sz="6000" b="1" dirty="0">
                <a:solidFill>
                  <a:schemeClr val="bg1"/>
                </a:solidFill>
              </a:rPr>
              <a:t>INTRODUÇÃO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0CF0775-4FED-523C-45C8-A55E57957118}"/>
              </a:ext>
            </a:extLst>
          </p:cNvPr>
          <p:cNvSpPr/>
          <p:nvPr/>
        </p:nvSpPr>
        <p:spPr>
          <a:xfrm>
            <a:off x="617841" y="22378938"/>
            <a:ext cx="14493821" cy="1371600"/>
          </a:xfrm>
          <a:prstGeom prst="rect">
            <a:avLst/>
          </a:prstGeom>
          <a:solidFill>
            <a:srgbClr val="0C78C9"/>
          </a:solidFill>
          <a:ln>
            <a:noFill/>
          </a:ln>
          <a:effectLst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Subtítulo 4">
            <a:extLst>
              <a:ext uri="{FF2B5EF4-FFF2-40B4-BE49-F238E27FC236}">
                <a16:creationId xmlns:a16="http://schemas.microsoft.com/office/drawing/2014/main" id="{15E43C24-873A-EC99-3F3A-ACFCE1EE6F06}"/>
              </a:ext>
            </a:extLst>
          </p:cNvPr>
          <p:cNvSpPr txBox="1">
            <a:spLocks/>
          </p:cNvSpPr>
          <p:nvPr/>
        </p:nvSpPr>
        <p:spPr>
          <a:xfrm>
            <a:off x="5051039" y="22542223"/>
            <a:ext cx="5627421" cy="10450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0" b="1" dirty="0">
                <a:solidFill>
                  <a:schemeClr val="bg1"/>
                </a:solidFill>
              </a:rPr>
              <a:t>OBJETIVO</a:t>
            </a:r>
          </a:p>
        </p:txBody>
      </p:sp>
      <p:sp>
        <p:nvSpPr>
          <p:cNvPr id="10" name="Subtítulo 4">
            <a:extLst>
              <a:ext uri="{FF2B5EF4-FFF2-40B4-BE49-F238E27FC236}">
                <a16:creationId xmlns:a16="http://schemas.microsoft.com/office/drawing/2014/main" id="{BF2330FE-C8B1-03B8-BB1E-07AE6DF152A4}"/>
              </a:ext>
            </a:extLst>
          </p:cNvPr>
          <p:cNvSpPr txBox="1">
            <a:spLocks/>
          </p:cNvSpPr>
          <p:nvPr/>
        </p:nvSpPr>
        <p:spPr>
          <a:xfrm>
            <a:off x="2423407" y="9437319"/>
            <a:ext cx="4583297" cy="1045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6000" b="1">
                <a:solidFill>
                  <a:schemeClr val="bg1"/>
                </a:solidFill>
              </a:rPr>
              <a:t>INTRODUÇÃO</a:t>
            </a:r>
            <a:endParaRPr lang="pt-BR" sz="6000" b="1" dirty="0">
              <a:solidFill>
                <a:schemeClr val="bg1"/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E442DD0-7B8E-5A85-AA06-EA4ABC1ECC2C}"/>
              </a:ext>
            </a:extLst>
          </p:cNvPr>
          <p:cNvSpPr/>
          <p:nvPr/>
        </p:nvSpPr>
        <p:spPr>
          <a:xfrm>
            <a:off x="770241" y="9263148"/>
            <a:ext cx="14341421" cy="1371600"/>
          </a:xfrm>
          <a:prstGeom prst="rect">
            <a:avLst/>
          </a:prstGeom>
          <a:solidFill>
            <a:srgbClr val="7CB828"/>
          </a:solidFill>
          <a:ln>
            <a:noFill/>
          </a:ln>
          <a:effectLst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ubtítulo 4">
            <a:extLst>
              <a:ext uri="{FF2B5EF4-FFF2-40B4-BE49-F238E27FC236}">
                <a16:creationId xmlns:a16="http://schemas.microsoft.com/office/drawing/2014/main" id="{B249BFF4-2469-D92F-FC1D-D22292155EDB}"/>
              </a:ext>
            </a:extLst>
          </p:cNvPr>
          <p:cNvSpPr txBox="1">
            <a:spLocks/>
          </p:cNvSpPr>
          <p:nvPr/>
        </p:nvSpPr>
        <p:spPr>
          <a:xfrm>
            <a:off x="4826632" y="9388112"/>
            <a:ext cx="6076237" cy="10450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0" b="1" dirty="0">
                <a:solidFill>
                  <a:schemeClr val="bg1"/>
                </a:solidFill>
              </a:rPr>
              <a:t>INTRODUÇÃO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31E4D7A0-23B7-EA21-453B-650CF242A884}"/>
              </a:ext>
            </a:extLst>
          </p:cNvPr>
          <p:cNvSpPr/>
          <p:nvPr/>
        </p:nvSpPr>
        <p:spPr>
          <a:xfrm>
            <a:off x="617841" y="32866860"/>
            <a:ext cx="14493821" cy="1371600"/>
          </a:xfrm>
          <a:prstGeom prst="rect">
            <a:avLst/>
          </a:prstGeom>
          <a:solidFill>
            <a:srgbClr val="7CB828"/>
          </a:solidFill>
          <a:ln>
            <a:noFill/>
          </a:ln>
          <a:effectLst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Subtítulo 4">
            <a:extLst>
              <a:ext uri="{FF2B5EF4-FFF2-40B4-BE49-F238E27FC236}">
                <a16:creationId xmlns:a16="http://schemas.microsoft.com/office/drawing/2014/main" id="{DEE748AB-D6DC-453E-918D-C4CAEE75A54D}"/>
              </a:ext>
            </a:extLst>
          </p:cNvPr>
          <p:cNvSpPr txBox="1">
            <a:spLocks/>
          </p:cNvSpPr>
          <p:nvPr/>
        </p:nvSpPr>
        <p:spPr>
          <a:xfrm>
            <a:off x="4438717" y="33030145"/>
            <a:ext cx="7004465" cy="10450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0" b="1" dirty="0">
                <a:solidFill>
                  <a:schemeClr val="bg1"/>
                </a:solidFill>
              </a:rPr>
              <a:t>METODOLOGIA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A231205A-06D9-4D0B-8880-DD563827E926}"/>
              </a:ext>
            </a:extLst>
          </p:cNvPr>
          <p:cNvSpPr/>
          <p:nvPr/>
        </p:nvSpPr>
        <p:spPr>
          <a:xfrm>
            <a:off x="17135225" y="16277521"/>
            <a:ext cx="14493822" cy="1371600"/>
          </a:xfrm>
          <a:prstGeom prst="rect">
            <a:avLst/>
          </a:prstGeom>
          <a:solidFill>
            <a:srgbClr val="3366FF"/>
          </a:solidFill>
          <a:ln>
            <a:noFill/>
          </a:ln>
          <a:effectLst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Subtítulo 4">
            <a:extLst>
              <a:ext uri="{FF2B5EF4-FFF2-40B4-BE49-F238E27FC236}">
                <a16:creationId xmlns:a16="http://schemas.microsoft.com/office/drawing/2014/main" id="{74D59242-6FA4-C3E4-0A69-428D6AFBCEAF}"/>
              </a:ext>
            </a:extLst>
          </p:cNvPr>
          <p:cNvSpPr txBox="1">
            <a:spLocks/>
          </p:cNvSpPr>
          <p:nvPr/>
        </p:nvSpPr>
        <p:spPr>
          <a:xfrm>
            <a:off x="18626375" y="16429921"/>
            <a:ext cx="11511519" cy="1371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7000" b="1" dirty="0">
                <a:solidFill>
                  <a:schemeClr val="bg1"/>
                </a:solidFill>
              </a:rPr>
              <a:t>RESULTADOS E DISCURSÕES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BEF7C8D6-7150-015E-F003-0F5228DB239C}"/>
              </a:ext>
            </a:extLst>
          </p:cNvPr>
          <p:cNvSpPr/>
          <p:nvPr/>
        </p:nvSpPr>
        <p:spPr>
          <a:xfrm>
            <a:off x="17135225" y="25551518"/>
            <a:ext cx="14493822" cy="1371600"/>
          </a:xfrm>
          <a:prstGeom prst="rect">
            <a:avLst/>
          </a:prstGeom>
          <a:solidFill>
            <a:srgbClr val="7CB828"/>
          </a:solidFill>
          <a:ln>
            <a:noFill/>
          </a:ln>
          <a:effectLst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Subtítulo 4">
            <a:extLst>
              <a:ext uri="{FF2B5EF4-FFF2-40B4-BE49-F238E27FC236}">
                <a16:creationId xmlns:a16="http://schemas.microsoft.com/office/drawing/2014/main" id="{C45BFBF1-80E4-C78A-7733-2A47C9FE74EF}"/>
              </a:ext>
            </a:extLst>
          </p:cNvPr>
          <p:cNvSpPr txBox="1">
            <a:spLocks/>
          </p:cNvSpPr>
          <p:nvPr/>
        </p:nvSpPr>
        <p:spPr>
          <a:xfrm>
            <a:off x="19839338" y="25665177"/>
            <a:ext cx="9085596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0" b="1" dirty="0">
                <a:solidFill>
                  <a:schemeClr val="bg1"/>
                </a:solidFill>
              </a:rPr>
              <a:t>CONCLUSÃO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578FF270-FA95-4372-0FD2-882DF6AD0482}"/>
              </a:ext>
            </a:extLst>
          </p:cNvPr>
          <p:cNvSpPr/>
          <p:nvPr/>
        </p:nvSpPr>
        <p:spPr>
          <a:xfrm>
            <a:off x="17135221" y="35571401"/>
            <a:ext cx="14493822" cy="1371600"/>
          </a:xfrm>
          <a:prstGeom prst="rect">
            <a:avLst/>
          </a:prstGeom>
          <a:solidFill>
            <a:srgbClr val="3366FF"/>
          </a:solidFill>
          <a:ln>
            <a:noFill/>
          </a:ln>
          <a:effectLst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Subtítulo 4">
            <a:extLst>
              <a:ext uri="{FF2B5EF4-FFF2-40B4-BE49-F238E27FC236}">
                <a16:creationId xmlns:a16="http://schemas.microsoft.com/office/drawing/2014/main" id="{27247DDB-41E7-BD13-C463-EF4F898C87FE}"/>
              </a:ext>
            </a:extLst>
          </p:cNvPr>
          <p:cNvSpPr txBox="1">
            <a:spLocks/>
          </p:cNvSpPr>
          <p:nvPr/>
        </p:nvSpPr>
        <p:spPr>
          <a:xfrm>
            <a:off x="19578077" y="35798924"/>
            <a:ext cx="9085596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None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51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02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853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804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755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706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657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608" indent="0" algn="ctr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7000" b="1" dirty="0">
                <a:solidFill>
                  <a:schemeClr val="bg1"/>
                </a:solidFill>
              </a:rPr>
              <a:t>REFERÊNCIAS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E987A068-535F-EA37-4477-21DBE029380E}"/>
              </a:ext>
            </a:extLst>
          </p:cNvPr>
          <p:cNvSpPr txBox="1"/>
          <p:nvPr/>
        </p:nvSpPr>
        <p:spPr>
          <a:xfrm>
            <a:off x="17135225" y="35127677"/>
            <a:ext cx="144938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4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3BA84AC-B9D8-0BCD-71CD-9C9DAC25EB4A}"/>
              </a:ext>
            </a:extLst>
          </p:cNvPr>
          <p:cNvSpPr txBox="1"/>
          <p:nvPr/>
        </p:nvSpPr>
        <p:spPr>
          <a:xfrm>
            <a:off x="770241" y="10891094"/>
            <a:ext cx="143414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/>
              <a:t>Apresente brevemente o tema do projeto e o contexto em que a pesquisa ou solução foi desenvolvida. Explique qual problema, situação, necessidade ou curiosidade motivou o trabalho e por que o tema é relevante para a escola, a comunidade ou a sociedade.</a:t>
            </a:r>
          </a:p>
          <a:p>
            <a:pPr algn="just"/>
            <a:r>
              <a:rPr lang="pt-BR" sz="4400" dirty="0"/>
              <a:t>Evite textos muito extensos. Priorize as informações essenciais para que o leitor compreenda a origem e a importância do projeto.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95C76F0-5002-DE82-7946-E8E3E13BB2CA}"/>
              </a:ext>
            </a:extLst>
          </p:cNvPr>
          <p:cNvSpPr txBox="1"/>
          <p:nvPr/>
        </p:nvSpPr>
        <p:spPr>
          <a:xfrm>
            <a:off x="617837" y="24006884"/>
            <a:ext cx="1449382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/>
              <a:t>Informe o que o projeto pretende investigar, desenvolver, criar, compreender, testar ou solucionar.</a:t>
            </a:r>
          </a:p>
          <a:p>
            <a:pPr algn="just"/>
            <a:r>
              <a:rPr lang="pt-BR" sz="4400" dirty="0"/>
              <a:t>Objetivo geral deve ser apresentado de forma direta, preferencialmente com o verbo no infinitivo, como: analisar, investigar, desenvolver, criar, identificar ou compreender. </a:t>
            </a:r>
          </a:p>
          <a:p>
            <a:pPr algn="just"/>
            <a:r>
              <a:rPr lang="pt-BR" sz="4400" dirty="0"/>
              <a:t>Quando necessário, podem ser acrescentados até três objetivos específicos.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26A7388B-FA0F-355F-7CD6-1B79239AD562}"/>
              </a:ext>
            </a:extLst>
          </p:cNvPr>
          <p:cNvSpPr txBox="1"/>
          <p:nvPr/>
        </p:nvSpPr>
        <p:spPr>
          <a:xfrm>
            <a:off x="694036" y="34573876"/>
            <a:ext cx="143414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/>
              <a:t>Explique como o projeto foi realizado. Apresente, de forma resumida:</a:t>
            </a:r>
          </a:p>
          <a:p>
            <a:pPr algn="just"/>
            <a:r>
              <a:rPr lang="pt-BR" sz="4400" dirty="0"/>
              <a:t>as etapas desenvolvidas;</a:t>
            </a:r>
          </a:p>
          <a:p>
            <a:pPr algn="just"/>
            <a:r>
              <a:rPr lang="pt-BR" sz="4400" dirty="0"/>
              <a:t>os participantes envolvidos;</a:t>
            </a:r>
          </a:p>
          <a:p>
            <a:pPr algn="just"/>
            <a:r>
              <a:rPr lang="pt-BR" sz="4400" dirty="0"/>
              <a:t>os materiais, instrumentos ou tecnologias utilizados;</a:t>
            </a:r>
          </a:p>
          <a:p>
            <a:pPr algn="just"/>
            <a:r>
              <a:rPr lang="pt-BR" sz="4400" dirty="0"/>
              <a:t>os procedimentos de coleta e análise das informações;</a:t>
            </a:r>
          </a:p>
          <a:p>
            <a:pPr algn="just"/>
            <a:r>
              <a:rPr lang="pt-BR" sz="4400" dirty="0"/>
              <a:t>os testes, experimentos, observações ou intenções realizados.</a:t>
            </a:r>
          </a:p>
          <a:p>
            <a:pPr algn="just"/>
            <a:endParaRPr lang="pt-BR" sz="44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7631984-4E2C-0E60-A21F-D533DBCF1A74}"/>
              </a:ext>
            </a:extLst>
          </p:cNvPr>
          <p:cNvSpPr txBox="1"/>
          <p:nvPr/>
        </p:nvSpPr>
        <p:spPr>
          <a:xfrm>
            <a:off x="23469599" y="9230520"/>
            <a:ext cx="815944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/>
              <a:t>Sempre que possível, utilize fluxogramas, fotografias, esquemas ou ilustrações para facilitar a compreensão. Utilize apenas imagens que contribuam para a compreensão do projeto. Todas devem apresentar boa resolução, legenda e, quando necessário indicação da fonte.</a:t>
            </a:r>
          </a:p>
        </p:txBody>
      </p:sp>
      <p:pic>
        <p:nvPicPr>
          <p:cNvPr id="43" name="Imagem 42">
            <a:extLst>
              <a:ext uri="{FF2B5EF4-FFF2-40B4-BE49-F238E27FC236}">
                <a16:creationId xmlns:a16="http://schemas.microsoft.com/office/drawing/2014/main" id="{7AFFC4A7-CA17-D148-A1B9-D04532B1A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3956" y="9755139"/>
            <a:ext cx="6056913" cy="3780486"/>
          </a:xfrm>
          <a:prstGeom prst="rect">
            <a:avLst/>
          </a:prstGeom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162583FF-EC2F-DA1F-3B9C-7BF587187CF8}"/>
              </a:ext>
            </a:extLst>
          </p:cNvPr>
          <p:cNvSpPr txBox="1"/>
          <p:nvPr/>
        </p:nvSpPr>
        <p:spPr>
          <a:xfrm>
            <a:off x="17135221" y="18249703"/>
            <a:ext cx="14493822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/>
              <a:t>Apresente os principais resultados obtidos durante o desenvolvimento do projeto. Podem ser utilizados gráficos, tabelas, fotografias, desenhos, protótipos, comparações ou outro recursos visuais.</a:t>
            </a:r>
          </a:p>
          <a:p>
            <a:pPr algn="just"/>
            <a:r>
              <a:rPr lang="pt-BR" sz="4400" dirty="0"/>
              <a:t>Explique o que os resultados demonstram, quais mudanças foram observadas e de que maneira eles se relacionam com o objetivo do trabalho.</a:t>
            </a:r>
          </a:p>
          <a:p>
            <a:pPr algn="just"/>
            <a:r>
              <a:rPr lang="pt-BR" sz="4400" dirty="0"/>
              <a:t>Quando o projeto ainda estiver em andamento, apresente os resultados parciais ou esperados, deixando essa informação claramente indicada.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9471C8C2-DC6D-4687-508D-F39C5C12CD65}"/>
              </a:ext>
            </a:extLst>
          </p:cNvPr>
          <p:cNvSpPr txBox="1"/>
          <p:nvPr/>
        </p:nvSpPr>
        <p:spPr>
          <a:xfrm>
            <a:off x="17135221" y="27307124"/>
            <a:ext cx="14493822" cy="55092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4400" dirty="0"/>
              <a:t>Retome brevemente o objetivo do projeto e apresente as principais conclusões alcançadas.</a:t>
            </a:r>
          </a:p>
          <a:p>
            <a:pPr algn="just"/>
            <a:r>
              <a:rPr lang="pt-BR" sz="4400" dirty="0"/>
              <a:t>Informe se o problema inicial foi respondido, se a solução desenvolvida apresentou resultados satisfatórios e quais contribuições o trabalho pode oferecer para a escola, a comunidade ou a sociedade.</a:t>
            </a:r>
          </a:p>
          <a:p>
            <a:pPr algn="just"/>
            <a:r>
              <a:rPr lang="pt-BR" sz="4400" dirty="0"/>
              <a:t>Também podem ser apresentadas limitações, propostas de continuidade e possibilidades de aperfeiçoamento.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2B13735B-CF76-FE07-1AA5-EB6E6804E158}"/>
              </a:ext>
            </a:extLst>
          </p:cNvPr>
          <p:cNvSpPr txBox="1"/>
          <p:nvPr/>
        </p:nvSpPr>
        <p:spPr>
          <a:xfrm>
            <a:off x="17273956" y="37429703"/>
            <a:ext cx="1397893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/>
              <a:t>Apresente apenas as principais fontes utilizadas no desenvolvimento do projeto, como livros, artigos científicos, sites institucionais, documentos oficiais e materiais técnicos.</a:t>
            </a:r>
          </a:p>
          <a:p>
            <a:r>
              <a:rPr lang="pt-BR" sz="3000" dirty="0"/>
              <a:t>As referências devem ser organizadas conforme as normas da ABNT e apresentadas em ordem alfabética.</a:t>
            </a:r>
          </a:p>
          <a:p>
            <a:r>
              <a:rPr lang="pt-BR" sz="3000" dirty="0"/>
              <a:t>Evite inserir uma quantidade excessiva de referências no banner. 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D7238CE5-6DB1-2A2B-B10B-2F45C71CE6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5359" y="41137867"/>
            <a:ext cx="17994684" cy="183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5714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231</TotalTime>
  <Words>470</Words>
  <Application>Microsoft Office PowerPoint</Application>
  <PresentationFormat>Personalizar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TÍTULO DO TRABALHO Estudantes: Nome Completo do Estudante 1; : Nome Completo do Estudante 2; : Nome Completo do Estudante 3 Orientador: : Nome Completo do(a) Professor(a) Orientador(a) | Escola/ Instituição: Nome da Escola – Município/ UF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UNeB - MisAl - Hyderson Dos Santos Alves</dc:creator>
  <cp:lastModifiedBy>UNeB - MisAl - Hyderson Dos Santos Alves</cp:lastModifiedBy>
  <cp:revision>10</cp:revision>
  <dcterms:created xsi:type="dcterms:W3CDTF">2026-07-15T17:14:23Z</dcterms:created>
  <dcterms:modified xsi:type="dcterms:W3CDTF">2026-07-24T17:17:31Z</dcterms:modified>
</cp:coreProperties>
</file>